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5121d329-d7a5-4f88-97e5-dd6d5fb9d819/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35.png"/><Relationship Id="rId5" Type="http://schemas.openxmlformats.org/officeDocument/2006/relationships/image" Target="../media/image19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015" y="653954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9" name="Google Shape;259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0" name="Google Shape;26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51021" y="4518444"/>
            <a:ext cx="1925076" cy="212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2" name="Google Shape;262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7571329" y="1496300"/>
            <a:ext cx="262494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7364237" y="2562447"/>
            <a:ext cx="328130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razlikuješ li nominativ od akuzativa.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Iznad istaknutih imenica napiši kraticom padež.</a:t>
            </a:r>
            <a:endParaRPr sz="2400" dirty="0"/>
          </a:p>
        </p:txBody>
      </p:sp>
      <p:sp>
        <p:nvSpPr>
          <p:cNvPr id="266" name="Google Shape;266;p22"/>
          <p:cNvSpPr txBox="1"/>
          <p:nvPr/>
        </p:nvSpPr>
        <p:spPr>
          <a:xfrm>
            <a:off x="758881" y="1615958"/>
            <a:ext cx="3304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Ovaj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stol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drven.</a:t>
            </a:r>
            <a:endParaRPr sz="2400" dirty="0"/>
          </a:p>
        </p:txBody>
      </p:sp>
      <p:sp>
        <p:nvSpPr>
          <p:cNvPr id="267" name="Google Shape;267;p22"/>
          <p:cNvSpPr txBox="1"/>
          <p:nvPr/>
        </p:nvSpPr>
        <p:spPr>
          <a:xfrm>
            <a:off x="744582" y="2281130"/>
            <a:ext cx="4090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 je slučajno gurnuo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stol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68" name="Google Shape;268;p22"/>
          <p:cNvSpPr txBox="1"/>
          <p:nvPr/>
        </p:nvSpPr>
        <p:spPr>
          <a:xfrm>
            <a:off x="744581" y="3099111"/>
            <a:ext cx="45617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bih te dao ni za kakvo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carstvo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69" name="Google Shape;269;p22"/>
          <p:cNvSpPr txBox="1"/>
          <p:nvPr/>
        </p:nvSpPr>
        <p:spPr>
          <a:xfrm>
            <a:off x="744582" y="3826456"/>
            <a:ext cx="45617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carstvo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prostire se do mora.</a:t>
            </a:r>
            <a:endParaRPr sz="2400" dirty="0"/>
          </a:p>
        </p:txBody>
      </p:sp>
      <p:sp>
        <p:nvSpPr>
          <p:cNvPr id="270" name="Google Shape;270;p22"/>
          <p:cNvSpPr txBox="1"/>
          <p:nvPr/>
        </p:nvSpPr>
        <p:spPr>
          <a:xfrm>
            <a:off x="1579823" y="1325894"/>
            <a:ext cx="5956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dirty="0"/>
          </a:p>
        </p:txBody>
      </p:sp>
      <p:sp>
        <p:nvSpPr>
          <p:cNvPr id="271" name="Google Shape;271;p22"/>
          <p:cNvSpPr txBox="1"/>
          <p:nvPr/>
        </p:nvSpPr>
        <p:spPr>
          <a:xfrm>
            <a:off x="1672479" y="3640152"/>
            <a:ext cx="376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dirty="0"/>
          </a:p>
        </p:txBody>
      </p:sp>
      <p:sp>
        <p:nvSpPr>
          <p:cNvPr id="272" name="Google Shape;272;p22"/>
          <p:cNvSpPr txBox="1"/>
          <p:nvPr/>
        </p:nvSpPr>
        <p:spPr>
          <a:xfrm>
            <a:off x="4099679" y="1969493"/>
            <a:ext cx="4840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sp>
        <p:nvSpPr>
          <p:cNvPr id="273" name="Google Shape;273;p22"/>
          <p:cNvSpPr txBox="1"/>
          <p:nvPr/>
        </p:nvSpPr>
        <p:spPr>
          <a:xfrm>
            <a:off x="4341726" y="2812697"/>
            <a:ext cx="4840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492" y="1520067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072" y="4388379"/>
            <a:ext cx="914400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2"/>
          <p:cNvSpPr/>
          <p:nvPr/>
        </p:nvSpPr>
        <p:spPr>
          <a:xfrm>
            <a:off x="809028" y="4877517"/>
            <a:ext cx="70653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sam/sama primjere u kojem će N biti jednak A!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Zamijenite bilježnice i provjerite točnost zadataka.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2" descr="A close up of a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3980" y="2377201"/>
            <a:ext cx="792480" cy="97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3" name="Google Shape;283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4" name="Google Shape;28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0859" y="4744443"/>
            <a:ext cx="2009908" cy="206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6" name="Google Shape;286;p23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87" name="Google Shape;287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2" name="Google Shape;292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3" name="Google Shape;293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4" name="Google Shape;294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95" name="Google Shape;295;p23"/>
          <p:cNvSpPr txBox="1"/>
          <p:nvPr/>
        </p:nvSpPr>
        <p:spPr>
          <a:xfrm>
            <a:off x="1797508" y="1133981"/>
            <a:ext cx="142538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rebus i dopuni oblicima koji nedostaju.</a:t>
            </a:r>
            <a:endParaRPr/>
          </a:p>
        </p:txBody>
      </p:sp>
      <p:sp>
        <p:nvSpPr>
          <p:cNvPr id="296" name="Google Shape;296;p23"/>
          <p:cNvSpPr txBox="1"/>
          <p:nvPr/>
        </p:nvSpPr>
        <p:spPr>
          <a:xfrm>
            <a:off x="1765769" y="2474460"/>
            <a:ext cx="18186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nastavne jedinice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Nominativ i akuzativ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1765769" y="4004663"/>
            <a:ext cx="17389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ponovi uz kvizove N i 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5032264" y="1093359"/>
            <a:ext cx="12058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5002315" y="2510782"/>
            <a:ext cx="16567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 izlaznu karticu samovrednuj svoje znanje.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022165" y="1564099"/>
            <a:ext cx="331366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Nominativ i akuzativ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4600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4603" y="2140800"/>
            <a:ext cx="2086290" cy="2141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r="1244"/>
          <a:stretch/>
        </p:blipFill>
        <p:spPr>
          <a:xfrm rot="-182759">
            <a:off x="1076756" y="565325"/>
            <a:ext cx="4297747" cy="5832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763468" y="2478396"/>
            <a:ext cx="295995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sklonidba ili deklinacija? Što je padež? Koji su nazivi padeža i koja su padežna pitanja?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755" y="554182"/>
            <a:ext cx="3377972" cy="549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8058" y="660381"/>
            <a:ext cx="5092647" cy="50090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3669" y="4631992"/>
            <a:ext cx="2119625" cy="217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180" y="-261948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7918314" y="998986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7500116" y="2709346"/>
            <a:ext cx="2255236" cy="128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7098603" y="2014882"/>
            <a:ext cx="384695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imenice. U kojem su padežu žuto istaknute imenice, a u kojem zelenom? Prepiši primjer i postavi pitanje.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23960" y="1109422"/>
            <a:ext cx="20310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Tko ili što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 opet zove?</a:t>
            </a:r>
            <a:endParaRPr sz="2400"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4829634" y="695143"/>
            <a:ext cx="19080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Koga ili što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 dajem?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7223409" y="3886443"/>
            <a:ext cx="34200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Postavi sam/sama pitanja za ostale imenice.</a:t>
            </a:r>
            <a:endParaRPr sz="2400" dirty="0"/>
          </a:p>
        </p:txBody>
      </p:sp>
      <p:pic>
        <p:nvPicPr>
          <p:cNvPr id="124" name="Google Shape;124;p16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1074411">
            <a:off x="324920" y="2041761"/>
            <a:ext cx="1578985" cy="64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Transparent Orange Arrow Icon Png - Arrow Increasing In Size, Png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2297038" flipH="1">
            <a:off x="4351312" y="1970336"/>
            <a:ext cx="1534795" cy="78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7501" y="389453"/>
            <a:ext cx="5216753" cy="53050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51994" y="109550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1542" y="4517149"/>
            <a:ext cx="2012048" cy="20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0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4" name="Google Shape;134;p17"/>
          <p:cNvSpPr txBox="1"/>
          <p:nvPr/>
        </p:nvSpPr>
        <p:spPr>
          <a:xfrm>
            <a:off x="9046882" y="61751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7639788" y="1687894"/>
            <a:ext cx="3599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NOMINATIV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padežna pitanja i pomoćna riječ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122885" y="1444844"/>
            <a:ext cx="32346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Proljeće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nas opet zove.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3353798" y="1459240"/>
            <a:ext cx="40031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vam nudim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carstvo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cvijeća.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215153" y="2160940"/>
            <a:ext cx="31386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Svud uokrug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život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novi.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3395712" y="2169623"/>
            <a:ext cx="36775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vam dajem svoje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laste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129736" y="2939877"/>
            <a:ext cx="3151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Procvjetat će vaši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snovi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3406060" y="2936384"/>
            <a:ext cx="32232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vaše lijepe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snove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1800855" y="494433"/>
            <a:ext cx="5782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Učiš ih zajedno jer je većina njihovih oblika jednaka, a imaju i jedno zajedničko pitanje. 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31942" y="1766520"/>
            <a:ext cx="843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Tko?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5232327" y="1851490"/>
            <a:ext cx="868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Što?</a:t>
            </a:r>
            <a:endParaRPr sz="2400" dirty="0"/>
          </a:p>
        </p:txBody>
      </p:sp>
      <p:sp>
        <p:nvSpPr>
          <p:cNvPr id="146" name="Google Shape;146;p17"/>
          <p:cNvSpPr txBox="1"/>
          <p:nvPr/>
        </p:nvSpPr>
        <p:spPr>
          <a:xfrm>
            <a:off x="1918295" y="2520999"/>
            <a:ext cx="9108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Što?</a:t>
            </a:r>
            <a:endParaRPr sz="2400"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5521836" y="2514880"/>
            <a:ext cx="940329" cy="43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Koga?</a:t>
            </a:r>
            <a:endParaRPr sz="240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2383519" y="3345079"/>
            <a:ext cx="8468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Što?</a:t>
            </a:r>
            <a:endParaRPr sz="2400" dirty="0"/>
          </a:p>
        </p:txBody>
      </p:sp>
      <p:sp>
        <p:nvSpPr>
          <p:cNvPr id="149" name="Google Shape;149;p17"/>
          <p:cNvSpPr txBox="1"/>
          <p:nvPr/>
        </p:nvSpPr>
        <p:spPr>
          <a:xfrm>
            <a:off x="5750521" y="3310823"/>
            <a:ext cx="7915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Što?</a:t>
            </a:r>
            <a:endParaRPr sz="2400" dirty="0"/>
          </a:p>
        </p:txBody>
      </p:sp>
      <p:sp>
        <p:nvSpPr>
          <p:cNvPr id="150" name="Google Shape;150;p17"/>
          <p:cNvSpPr txBox="1"/>
          <p:nvPr/>
        </p:nvSpPr>
        <p:spPr>
          <a:xfrm>
            <a:off x="670198" y="4456692"/>
            <a:ext cx="19595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NOMINATIV</a:t>
            </a:r>
            <a:endParaRPr sz="2200" dirty="0"/>
          </a:p>
        </p:txBody>
      </p:sp>
      <p:sp>
        <p:nvSpPr>
          <p:cNvPr id="151" name="Google Shape;151;p17"/>
          <p:cNvSpPr txBox="1"/>
          <p:nvPr/>
        </p:nvSpPr>
        <p:spPr>
          <a:xfrm>
            <a:off x="4633836" y="4404663"/>
            <a:ext cx="15349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endParaRPr sz="2400" dirty="0"/>
          </a:p>
        </p:txBody>
      </p:sp>
      <p:sp>
        <p:nvSpPr>
          <p:cNvPr id="152" name="Google Shape;152;p17"/>
          <p:cNvSpPr txBox="1"/>
          <p:nvPr/>
        </p:nvSpPr>
        <p:spPr>
          <a:xfrm>
            <a:off x="129736" y="5396811"/>
            <a:ext cx="39877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Tko?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živo),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Što?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neživo)</a:t>
            </a:r>
            <a:endParaRPr sz="2400" dirty="0"/>
          </a:p>
        </p:txBody>
      </p:sp>
      <p:sp>
        <p:nvSpPr>
          <p:cNvPr id="153" name="Google Shape;153;p17"/>
          <p:cNvSpPr txBox="1"/>
          <p:nvPr/>
        </p:nvSpPr>
        <p:spPr>
          <a:xfrm>
            <a:off x="4311662" y="5483765"/>
            <a:ext cx="46353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Koga?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živo),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Što?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neživo)</a:t>
            </a:r>
            <a:endParaRPr sz="2400" dirty="0"/>
          </a:p>
        </p:txBody>
      </p:sp>
      <p:pic>
        <p:nvPicPr>
          <p:cNvPr id="154" name="Google Shape;15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28835" y="3772693"/>
            <a:ext cx="1731817" cy="171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4483" y="3745189"/>
            <a:ext cx="1716911" cy="16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7382116" y="2835138"/>
            <a:ext cx="40485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Tko?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živo),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Što?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neživo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postoji</a:t>
            </a:r>
            <a:endParaRPr sz="2400" dirty="0"/>
          </a:p>
        </p:txBody>
      </p:sp>
      <p:sp>
        <p:nvSpPr>
          <p:cNvPr id="157" name="Google Shape;157;p17"/>
          <p:cNvSpPr txBox="1"/>
          <p:nvPr/>
        </p:nvSpPr>
        <p:spPr>
          <a:xfrm>
            <a:off x="7201679" y="3787192"/>
            <a:ext cx="4225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Koga</a:t>
            </a:r>
            <a:r>
              <a:rPr lang="hr-HR" sz="24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živo),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Što?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neživo)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ea typeface="Calibri"/>
              </a:rPr>
              <a:t> </a:t>
            </a:r>
            <a:r>
              <a:rPr lang="hr-HR" sz="24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vidim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657" y="1244189"/>
            <a:ext cx="7143372" cy="33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2810" y="693241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4" name="Google Shape;16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83396" y="3836756"/>
            <a:ext cx="2737958" cy="281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180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8912129" y="1013671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8884541" y="1918876"/>
            <a:ext cx="1828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NASTAVCI</a:t>
            </a:r>
            <a:endParaRPr sz="2400" dirty="0"/>
          </a:p>
        </p:txBody>
      </p:sp>
      <p:sp>
        <p:nvSpPr>
          <p:cNvPr id="171" name="Google Shape;171;p18"/>
          <p:cNvSpPr txBox="1"/>
          <p:nvPr/>
        </p:nvSpPr>
        <p:spPr>
          <a:xfrm>
            <a:off x="55893" y="4338684"/>
            <a:ext cx="247562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ženski rod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imenica završava na suglasnik ili 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172" name="Google Shape;172;p18"/>
          <p:cNvSpPr txBox="1"/>
          <p:nvPr/>
        </p:nvSpPr>
        <p:spPr>
          <a:xfrm>
            <a:off x="2751852" y="4478676"/>
            <a:ext cx="205853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muški rod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imenica izriče neživo ili biljku</a:t>
            </a:r>
            <a:endParaRPr sz="2400" dirty="0"/>
          </a:p>
        </p:txBody>
      </p:sp>
      <p:sp>
        <p:nvSpPr>
          <p:cNvPr id="173" name="Google Shape;173;p18"/>
          <p:cNvSpPr txBox="1"/>
          <p:nvPr/>
        </p:nvSpPr>
        <p:spPr>
          <a:xfrm>
            <a:off x="4998330" y="4469355"/>
            <a:ext cx="190948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srednji rod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svim imenicama srednjeg roda</a:t>
            </a:r>
            <a:endParaRPr sz="2400" dirty="0"/>
          </a:p>
        </p:txBody>
      </p:sp>
      <p:sp>
        <p:nvSpPr>
          <p:cNvPr id="174" name="Google Shape;174;p18"/>
          <p:cNvSpPr txBox="1"/>
          <p:nvPr/>
        </p:nvSpPr>
        <p:spPr>
          <a:xfrm>
            <a:off x="7629722" y="2845771"/>
            <a:ext cx="2989669" cy="5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7538798" y="2977692"/>
            <a:ext cx="40546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Nominativ i akuzativ imaju jednake nastavke.</a:t>
            </a:r>
            <a:endParaRPr sz="2400" dirty="0"/>
          </a:p>
        </p:txBody>
      </p:sp>
      <p:pic>
        <p:nvPicPr>
          <p:cNvPr id="176" name="Google Shape;176;p18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297038" flipH="1">
            <a:off x="6762754" y="3923725"/>
            <a:ext cx="1886905" cy="959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2143612" y="451183"/>
            <a:ext cx="5137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nastavke. Imaju li nominativ i akuzativ imaju jednake nastavke?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2787" y="561139"/>
            <a:ext cx="5199004" cy="52240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0000" y="4881654"/>
            <a:ext cx="1913310" cy="196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9065444" y="652139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7541978" y="1675731"/>
            <a:ext cx="38206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NOMINATIV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 prijedlozima</a:t>
            </a:r>
            <a:endParaRPr sz="2400" dirty="0"/>
          </a:p>
        </p:txBody>
      </p:sp>
      <p:sp>
        <p:nvSpPr>
          <p:cNvPr id="190" name="Google Shape;190;p19"/>
          <p:cNvSpPr txBox="1"/>
          <p:nvPr/>
        </p:nvSpPr>
        <p:spPr>
          <a:xfrm>
            <a:off x="2978626" y="424646"/>
            <a:ext cx="49101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Dolaze li ova dva padeža s prijedlozima ili samostalno? </a:t>
            </a:r>
            <a:endParaRPr sz="2400" dirty="0"/>
          </a:p>
        </p:txBody>
      </p:sp>
      <p:sp>
        <p:nvSpPr>
          <p:cNvPr id="191" name="Google Shape;191;p19"/>
          <p:cNvSpPr txBox="1"/>
          <p:nvPr/>
        </p:nvSpPr>
        <p:spPr>
          <a:xfrm>
            <a:off x="206803" y="1295363"/>
            <a:ext cx="26439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Poziv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proljeća stiže.</a:t>
            </a:r>
            <a:endParaRPr sz="2400" dirty="0"/>
          </a:p>
        </p:txBody>
      </p:sp>
      <p:sp>
        <p:nvSpPr>
          <p:cNvPr id="192" name="Google Shape;192;p19"/>
          <p:cNvSpPr txBox="1"/>
          <p:nvPr/>
        </p:nvSpPr>
        <p:spPr>
          <a:xfrm>
            <a:off x="183737" y="1895911"/>
            <a:ext cx="33245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Procvjetat će vaši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snovi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3" name="Google Shape;193;p19"/>
          <p:cNvSpPr txBox="1"/>
          <p:nvPr/>
        </p:nvSpPr>
        <p:spPr>
          <a:xfrm>
            <a:off x="241761" y="2659290"/>
            <a:ext cx="27046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Proljeće je </a:t>
            </a: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kao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4" name="Google Shape;194;p19"/>
          <p:cNvSpPr txBox="1"/>
          <p:nvPr/>
        </p:nvSpPr>
        <p:spPr>
          <a:xfrm>
            <a:off x="3563101" y="1308181"/>
            <a:ext cx="36396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proljeće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stižu laste.</a:t>
            </a:r>
            <a:endParaRPr sz="2400" dirty="0"/>
          </a:p>
        </p:txBody>
      </p:sp>
      <p:sp>
        <p:nvSpPr>
          <p:cNvPr id="195" name="Google Shape;195;p19"/>
          <p:cNvSpPr txBox="1"/>
          <p:nvPr/>
        </p:nvSpPr>
        <p:spPr>
          <a:xfrm>
            <a:off x="3577579" y="1901112"/>
            <a:ext cx="3625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brdo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pruža prekrasan pogled.</a:t>
            </a:r>
            <a:endParaRPr sz="2400" dirty="0"/>
          </a:p>
        </p:txBody>
      </p:sp>
      <p:sp>
        <p:nvSpPr>
          <p:cNvPr id="196" name="Google Shape;196;p19"/>
          <p:cNvSpPr txBox="1"/>
          <p:nvPr/>
        </p:nvSpPr>
        <p:spPr>
          <a:xfrm>
            <a:off x="3590951" y="2739861"/>
            <a:ext cx="39859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vam dajem svoje </a:t>
            </a:r>
            <a:r>
              <a:rPr lang="hr-HR" sz="24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laste.</a:t>
            </a:r>
            <a:endParaRPr sz="2400" dirty="0"/>
          </a:p>
        </p:txBody>
      </p:sp>
      <p:sp>
        <p:nvSpPr>
          <p:cNvPr id="197" name="Google Shape;197;p19"/>
          <p:cNvSpPr txBox="1"/>
          <p:nvPr/>
        </p:nvSpPr>
        <p:spPr>
          <a:xfrm>
            <a:off x="429996" y="4250709"/>
            <a:ext cx="27046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NOMINATIV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bez prijedloga ili s veznikom </a:t>
            </a:r>
            <a:r>
              <a:rPr lang="hr-HR" sz="2400" b="1" i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kao</a:t>
            </a:r>
            <a:endParaRPr sz="2400" dirty="0"/>
          </a:p>
        </p:txBody>
      </p:sp>
      <p:sp>
        <p:nvSpPr>
          <p:cNvPr id="198" name="Google Shape;198;p19"/>
          <p:cNvSpPr txBox="1"/>
          <p:nvPr/>
        </p:nvSpPr>
        <p:spPr>
          <a:xfrm>
            <a:off x="3249804" y="4290526"/>
            <a:ext cx="3598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bez prijedloga i s prijedlozima: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uz, kroz, niz, na, u, pod, nad...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9" descr="Yellow Arrows Images, Stock Photos &amp; Vectors | Shutterstoc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3924673" y="3315466"/>
            <a:ext cx="715053" cy="7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 descr="Yellow Arrows Images, Stock Photos &amp; Vectors | Shutterstoc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1104450" y="3315466"/>
            <a:ext cx="715053" cy="77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 txBox="1"/>
          <p:nvPr/>
        </p:nvSpPr>
        <p:spPr>
          <a:xfrm>
            <a:off x="7576878" y="2494172"/>
            <a:ext cx="403208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Nominativ je nezavisan padež i ne stoji uz prijedloge.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Akuzativ može biti bez prijedloga i s prijedlozima: uz, kroz, niz, na, u, pod, nad...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0055" y="1227190"/>
            <a:ext cx="4995079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8" name="Google Shape;2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9459" y="4589926"/>
            <a:ext cx="1913310" cy="196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0" name="Google Shape;210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8526322" y="1340628"/>
            <a:ext cx="2726313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7821860" y="2420606"/>
            <a:ext cx="34307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MNOŽINA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duga i kratka u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nominativu</a:t>
            </a:r>
            <a:endParaRPr sz="2400" dirty="0"/>
          </a:p>
        </p:txBody>
      </p:sp>
      <p:sp>
        <p:nvSpPr>
          <p:cNvPr id="214" name="Google Shape;214;p20"/>
          <p:cNvSpPr txBox="1"/>
          <p:nvPr/>
        </p:nvSpPr>
        <p:spPr>
          <a:xfrm>
            <a:off x="2334943" y="331944"/>
            <a:ext cx="73493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  U prvome su stupcu imenice u nominativu jednine, a u drugomu i trećemu u nominativu množine. 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795331" y="1675329"/>
            <a:ext cx="94389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vuk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snijeg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otac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dvor</a:t>
            </a:r>
            <a:endParaRPr sz="2400" dirty="0"/>
          </a:p>
        </p:txBody>
      </p:sp>
      <p:sp>
        <p:nvSpPr>
          <p:cNvPr id="216" name="Google Shape;216;p20"/>
          <p:cNvSpPr txBox="1"/>
          <p:nvPr/>
        </p:nvSpPr>
        <p:spPr>
          <a:xfrm>
            <a:off x="2574409" y="1682662"/>
            <a:ext cx="14944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vuk-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snjeg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ovi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oč-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dvor-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ovi</a:t>
            </a:r>
            <a:endParaRPr sz="2400" dirty="0"/>
          </a:p>
        </p:txBody>
      </p:sp>
      <p:sp>
        <p:nvSpPr>
          <p:cNvPr id="217" name="Google Shape;217;p20"/>
          <p:cNvSpPr txBox="1"/>
          <p:nvPr/>
        </p:nvSpPr>
        <p:spPr>
          <a:xfrm>
            <a:off x="5013285" y="1726561"/>
            <a:ext cx="13845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snijez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dvor-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</p:txBody>
      </p:sp>
      <p:sp>
        <p:nvSpPr>
          <p:cNvPr id="218" name="Google Shape;218;p20"/>
          <p:cNvSpPr txBox="1"/>
          <p:nvPr/>
        </p:nvSpPr>
        <p:spPr>
          <a:xfrm>
            <a:off x="795331" y="1223811"/>
            <a:ext cx="10460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9" name="Google Shape;219;p20"/>
          <p:cNvSpPr txBox="1"/>
          <p:nvPr/>
        </p:nvSpPr>
        <p:spPr>
          <a:xfrm>
            <a:off x="4065884" y="1218481"/>
            <a:ext cx="7328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1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220" name="Google Shape;220;p20"/>
          <p:cNvSpPr txBox="1"/>
          <p:nvPr/>
        </p:nvSpPr>
        <p:spPr>
          <a:xfrm>
            <a:off x="2187124" y="3837493"/>
            <a:ext cx="17163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duga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množina 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4421169" y="3884081"/>
            <a:ext cx="19949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kratka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množina </a:t>
            </a:r>
            <a:endParaRPr sz="2400" dirty="0"/>
          </a:p>
        </p:txBody>
      </p:sp>
      <p:sp>
        <p:nvSpPr>
          <p:cNvPr id="222" name="Google Shape;222;p20"/>
          <p:cNvSpPr txBox="1"/>
          <p:nvPr/>
        </p:nvSpPr>
        <p:spPr>
          <a:xfrm>
            <a:off x="2200122" y="4954610"/>
            <a:ext cx="22919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produžena umetcima -ov ili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4881414" y="5029793"/>
            <a:ext cx="29404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bez produžene osnove, najčešće nastavak -i</a:t>
            </a:r>
            <a:endParaRPr sz="2400" dirty="0"/>
          </a:p>
        </p:txBody>
      </p:sp>
      <p:sp>
        <p:nvSpPr>
          <p:cNvPr id="224" name="Google Shape;224;p20"/>
          <p:cNvSpPr txBox="1"/>
          <p:nvPr/>
        </p:nvSpPr>
        <p:spPr>
          <a:xfrm>
            <a:off x="140100" y="4191436"/>
            <a:ext cx="189601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jednosložne i neke dvosložne imenice m. r.</a:t>
            </a:r>
            <a:endParaRPr sz="2400" dirty="0"/>
          </a:p>
        </p:txBody>
      </p:sp>
      <p:pic>
        <p:nvPicPr>
          <p:cNvPr id="225" name="Google Shape;22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292696" y="3528366"/>
            <a:ext cx="1564971" cy="141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2213" y="3628330"/>
            <a:ext cx="1465463" cy="144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0" descr="Yellow Arrows Images, Stock Photos &amp; Vectors | Shutterstock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5400000">
            <a:off x="695595" y="3336747"/>
            <a:ext cx="715053" cy="77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 txBox="1"/>
          <p:nvPr/>
        </p:nvSpPr>
        <p:spPr>
          <a:xfrm>
            <a:off x="7680547" y="3247448"/>
            <a:ext cx="3823920" cy="128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Jednosložne i neke dvosložne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imenice muškoga roda 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nominativu mogu imati dvije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množine: dugu i kratku.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331" y="427176"/>
            <a:ext cx="5728663" cy="56348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4" name="Google Shape;234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55965" y="127215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5" name="Google Shape;23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07379" y="4927811"/>
            <a:ext cx="1770001" cy="18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591977" y="-26127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7" name="Google Shape;237;p21"/>
          <p:cNvSpPr txBox="1"/>
          <p:nvPr/>
        </p:nvSpPr>
        <p:spPr>
          <a:xfrm>
            <a:off x="7346216" y="1004772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38" name="Google Shape;238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871141" y="749390"/>
            <a:ext cx="58720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se događa s glasovnim skupom </a:t>
            </a:r>
            <a:r>
              <a:rPr lang="hr-HR" sz="23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3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3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nominativu muškoga roda duge množine?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3089977" y="1482501"/>
            <a:ext cx="238013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– sn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– cv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tovi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– sv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tovi </a:t>
            </a:r>
            <a:endParaRPr sz="2400" dirty="0"/>
          </a:p>
        </p:txBody>
      </p:sp>
      <p:pic>
        <p:nvPicPr>
          <p:cNvPr id="242" name="Google Shape;242;p21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09849">
            <a:off x="5403694" y="2166338"/>
            <a:ext cx="1844028" cy="87145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 txBox="1"/>
          <p:nvPr/>
        </p:nvSpPr>
        <p:spPr>
          <a:xfrm>
            <a:off x="7644583" y="1693041"/>
            <a:ext cx="2841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GLASOVNI SKUP -IJE</a:t>
            </a:r>
            <a:endParaRPr sz="2400" dirty="0"/>
          </a:p>
        </p:txBody>
      </p:sp>
      <p:sp>
        <p:nvSpPr>
          <p:cNvPr id="244" name="Google Shape;244;p21"/>
          <p:cNvSpPr txBox="1"/>
          <p:nvPr/>
        </p:nvSpPr>
        <p:spPr>
          <a:xfrm>
            <a:off x="7300807" y="2169662"/>
            <a:ext cx="41851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Glasovni skup -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većine se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 s dugom množinom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krati u -je.</a:t>
            </a:r>
            <a:endParaRPr sz="2200" dirty="0"/>
          </a:p>
        </p:txBody>
      </p:sp>
      <p:sp>
        <p:nvSpPr>
          <p:cNvPr id="245" name="Google Shape;245;p21"/>
          <p:cNvSpPr txBox="1"/>
          <p:nvPr/>
        </p:nvSpPr>
        <p:spPr>
          <a:xfrm>
            <a:off x="153673" y="1978616"/>
            <a:ext cx="2566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 glasovni skup -</a:t>
            </a:r>
            <a:r>
              <a:rPr lang="hr-HR" sz="24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7300807" y="3269459"/>
            <a:ext cx="2903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ZAMJENA GLASOVA</a:t>
            </a:r>
            <a:endParaRPr sz="2400" dirty="0"/>
          </a:p>
        </p:txBody>
      </p:sp>
      <p:sp>
        <p:nvSpPr>
          <p:cNvPr id="247" name="Google Shape;247;p21"/>
          <p:cNvSpPr txBox="1"/>
          <p:nvPr/>
        </p:nvSpPr>
        <p:spPr>
          <a:xfrm>
            <a:off x="153673" y="4121864"/>
            <a:ext cx="2378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zamjena glasova</a:t>
            </a:r>
            <a:endParaRPr sz="2400" dirty="0"/>
          </a:p>
        </p:txBody>
      </p:sp>
      <p:sp>
        <p:nvSpPr>
          <p:cNvPr id="248" name="Google Shape;248;p21"/>
          <p:cNvSpPr txBox="1"/>
          <p:nvPr/>
        </p:nvSpPr>
        <p:spPr>
          <a:xfrm>
            <a:off x="2591226" y="3703097"/>
            <a:ext cx="328963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zvu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&gt; zvu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&gt; prijedlo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uzda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&gt; uzda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</p:txBody>
      </p:sp>
      <p:sp>
        <p:nvSpPr>
          <p:cNvPr id="249" name="Google Shape;249;p21"/>
          <p:cNvSpPr txBox="1"/>
          <p:nvPr/>
        </p:nvSpPr>
        <p:spPr>
          <a:xfrm>
            <a:off x="2555196" y="3315263"/>
            <a:ext cx="1203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jednina</a:t>
            </a:r>
            <a:endParaRPr sz="2400" dirty="0"/>
          </a:p>
        </p:txBody>
      </p:sp>
      <p:sp>
        <p:nvSpPr>
          <p:cNvPr id="250" name="Google Shape;250;p21"/>
          <p:cNvSpPr txBox="1"/>
          <p:nvPr/>
        </p:nvSpPr>
        <p:spPr>
          <a:xfrm>
            <a:off x="4171465" y="3314197"/>
            <a:ext cx="12986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množina</a:t>
            </a:r>
            <a:endParaRPr sz="2400" dirty="0"/>
          </a:p>
        </p:txBody>
      </p:sp>
      <p:sp>
        <p:nvSpPr>
          <p:cNvPr id="251" name="Google Shape;251;p21"/>
          <p:cNvSpPr txBox="1"/>
          <p:nvPr/>
        </p:nvSpPr>
        <p:spPr>
          <a:xfrm>
            <a:off x="1711073" y="5541237"/>
            <a:ext cx="4788229" cy="8038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 su se glasovi promijenili? Ispred kojega nastavka?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21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413507">
            <a:off x="5324753" y="4463229"/>
            <a:ext cx="1728427" cy="8714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 txBox="1"/>
          <p:nvPr/>
        </p:nvSpPr>
        <p:spPr>
          <a:xfrm>
            <a:off x="7036300" y="3672634"/>
            <a:ext cx="405840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nominativu množine provodi se glasovna promjena u kojoj se suglasnici k, g, h ispred nastavka i zamjenjuju suglasnicima c, z, s. 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650</Words>
  <Application>Microsoft Office PowerPoint</Application>
  <PresentationFormat>Široki zaslon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2020-09-10T18:34:55Z</dcterms:modified>
</cp:coreProperties>
</file>